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25"/>
  </p:notesMasterIdLst>
  <p:handoutMasterIdLst>
    <p:handoutMasterId r:id="rId26"/>
  </p:handoutMasterIdLst>
  <p:sldIdLst>
    <p:sldId id="269" r:id="rId2"/>
    <p:sldId id="261" r:id="rId3"/>
    <p:sldId id="270" r:id="rId4"/>
    <p:sldId id="271" r:id="rId5"/>
    <p:sldId id="27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263" r:id="rId23"/>
    <p:sldId id="300" r:id="rId24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96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517FCCCD-D206-47CF-B944-0B3BF2D9079C}" type="datetimeFigureOut">
              <a:rPr lang="de-DE" altLang="de-DE"/>
              <a:pPr>
                <a:defRPr/>
              </a:pPr>
              <a:t>07.01.2024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D59670E0-7F84-4741-B550-65997F2A51FF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553552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/>
            </a:lvl1pPr>
          </a:lstStyle>
          <a:p>
            <a:pPr>
              <a:defRPr/>
            </a:pPr>
            <a:fld id="{8F27E609-FD42-4B8F-BE3E-F1EA95C6459B}" type="datetimeFigureOut">
              <a:rPr lang="de-DE" altLang="de-DE"/>
              <a:pPr>
                <a:defRPr/>
              </a:pPr>
              <a:t>07.01.2024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26920C50-29F7-474C-BAE4-5B8F6564B22A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90345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de-DE" altLang="de-DE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0007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23129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1776413" y="479425"/>
            <a:ext cx="1576388" cy="1323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000" b="1"/>
              <a:t>Institutslogo:</a:t>
            </a:r>
          </a:p>
          <a:p>
            <a:pPr eaLnBrk="1" hangingPunct="1">
              <a:buFontTx/>
              <a:buChar char="-"/>
              <a:defRPr/>
            </a:pPr>
            <a:r>
              <a:rPr lang="de-DE" altLang="de-DE" sz="1000"/>
              <a:t>Dateiformat: PNG in RGB</a:t>
            </a:r>
          </a:p>
          <a:p>
            <a:pPr eaLnBrk="1" hangingPunct="1">
              <a:buFontTx/>
              <a:buChar char="-"/>
              <a:defRPr/>
            </a:pPr>
            <a:r>
              <a:rPr lang="de-DE" altLang="de-DE" sz="1000"/>
              <a:t>Skalieren auf</a:t>
            </a:r>
          </a:p>
          <a:p>
            <a:pPr eaLnBrk="1" hangingPunct="1">
              <a:defRPr/>
            </a:pPr>
            <a:r>
              <a:rPr lang="de-DE" altLang="de-DE" sz="1000"/>
              <a:t>     Höhe: 2,26 cm</a:t>
            </a:r>
          </a:p>
          <a:p>
            <a:pPr eaLnBrk="1" hangingPunct="1">
              <a:defRPr/>
            </a:pPr>
            <a:r>
              <a:rPr lang="de-DE" altLang="de-DE" sz="1000"/>
              <a:t>     (Breite variiert je nach   </a:t>
            </a:r>
          </a:p>
          <a:p>
            <a:pPr eaLnBrk="1" hangingPunct="1">
              <a:defRPr/>
            </a:pPr>
            <a:r>
              <a:rPr lang="de-DE" altLang="de-DE" sz="1000"/>
              <a:t>     Schutzraum)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52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75" y="1684338"/>
            <a:ext cx="3635375" cy="39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83117" y="1684800"/>
            <a:ext cx="7560000" cy="398595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045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152525"/>
            <a:ext cx="11480800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83117" y="5359401"/>
            <a:ext cx="11484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96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383117" y="1684800"/>
            <a:ext cx="11484000" cy="36322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/>
              <a:t>Click icon to add chart</a:t>
            </a:r>
            <a:endParaRPr lang="de-DE" noProof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79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82588" y="2487613"/>
            <a:ext cx="11483975" cy="10795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de-DE" altLang="de-DE" sz="3200" b="1">
                <a:solidFill>
                  <a:schemeClr val="tx2"/>
                </a:solidFill>
              </a:rPr>
              <a:t>Vielen Dank</a:t>
            </a:r>
            <a:br>
              <a:rPr lang="de-DE" altLang="de-DE" sz="3200" b="1">
                <a:solidFill>
                  <a:schemeClr val="tx2"/>
                </a:solidFill>
              </a:rPr>
            </a:br>
            <a:r>
              <a:rPr lang="de-DE" altLang="de-DE" sz="3200" b="1">
                <a:solidFill>
                  <a:schemeClr val="tx2"/>
                </a:solidFill>
              </a:rPr>
              <a:t>für Ihre Aufmerksamkeit</a:t>
            </a:r>
            <a:endParaRPr lang="en-US" altLang="de-DE" sz="3200" b="1">
              <a:solidFill>
                <a:schemeClr val="tx2"/>
              </a:solidFill>
            </a:endParaRPr>
          </a:p>
        </p:txBody>
      </p:sp>
      <p:cxnSp>
        <p:nvCxnSpPr>
          <p:cNvPr id="5" name="Gerader Verbinder 11"/>
          <p:cNvCxnSpPr/>
          <p:nvPr/>
        </p:nvCxnSpPr>
        <p:spPr>
          <a:xfrm>
            <a:off x="360363" y="604043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0" y="3988800"/>
            <a:ext cx="11484000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7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-1703388" y="495300"/>
            <a:ext cx="1439863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dirty="0">
                <a:latin typeface="+mn-lt"/>
                <a:ea typeface="+mn-ea"/>
              </a:rPr>
              <a:t>Bild zuschneiden unter: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  <a:ea typeface="+mn-ea"/>
              </a:rPr>
              <a:t>Format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  <a:ea typeface="+mn-ea"/>
              </a:rPr>
              <a:t>Zuschneiden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 err="1">
                <a:latin typeface="+mn-lt"/>
                <a:ea typeface="+mn-ea"/>
              </a:rPr>
              <a:t>Zuschneidewerkzeug</a:t>
            </a:r>
            <a:r>
              <a:rPr lang="de-DE" sz="1000" dirty="0">
                <a:latin typeface="+mn-lt"/>
                <a:ea typeface="+mn-ea"/>
              </a:rPr>
              <a:t> horizontal bis zur ersten oder zweiten Linie ziehen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2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2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-1703388" y="495300"/>
            <a:ext cx="1439863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000" b="1" dirty="0">
                <a:latin typeface="+mn-lt"/>
                <a:ea typeface="+mn-ea"/>
              </a:rPr>
              <a:t>Bild zuschneiden unter: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  <a:ea typeface="+mn-ea"/>
              </a:rPr>
              <a:t>Format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>
                <a:latin typeface="+mn-lt"/>
                <a:ea typeface="+mn-ea"/>
              </a:rPr>
              <a:t>Zuschneiden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de-DE" sz="1000" dirty="0" err="1">
                <a:latin typeface="+mn-lt"/>
                <a:ea typeface="+mn-ea"/>
              </a:rPr>
              <a:t>Zuschneidewerkzeug</a:t>
            </a:r>
            <a:r>
              <a:rPr lang="de-DE" sz="1000" dirty="0">
                <a:latin typeface="+mn-lt"/>
                <a:ea typeface="+mn-ea"/>
              </a:rPr>
              <a:t> horizontal bis zur ersten oder zweiten Linie ziehen</a:t>
            </a:r>
          </a:p>
        </p:txBody>
      </p:sp>
      <p:pic>
        <p:nvPicPr>
          <p:cNvPr id="5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4000" y="473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4000" y="5230801"/>
            <a:ext cx="11484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r Verbinder 3"/>
          <p:cNvCxnSpPr/>
          <p:nvPr/>
        </p:nvCxnSpPr>
        <p:spPr>
          <a:xfrm>
            <a:off x="360363" y="604043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4000" y="2980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2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mittig, horizontale Li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7"/>
          <p:cNvCxnSpPr/>
          <p:nvPr/>
        </p:nvCxnSpPr>
        <p:spPr>
          <a:xfrm>
            <a:off x="392113" y="303688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4000" y="2487600"/>
            <a:ext cx="1148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84000" y="3196800"/>
            <a:ext cx="1148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4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73038" y="1684800"/>
            <a:ext cx="11484000" cy="31932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7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83117" y="1684801"/>
            <a:ext cx="11484000" cy="3751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759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2/3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74412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384000" y="1684801"/>
            <a:ext cx="74412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8149199" y="1684801"/>
            <a:ext cx="37188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8149199" y="1152000"/>
            <a:ext cx="37188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359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_1/3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>
          <a:xfrm>
            <a:off x="4426800" y="1684801"/>
            <a:ext cx="74412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5"/>
          </p:nvPr>
        </p:nvSpPr>
        <p:spPr>
          <a:xfrm>
            <a:off x="384000" y="1684801"/>
            <a:ext cx="3718800" cy="3751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26800" y="1152000"/>
            <a:ext cx="74412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384000" y="1152000"/>
            <a:ext cx="37188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327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195388" y="6227763"/>
            <a:ext cx="7002462" cy="6302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de-DE" sz="900" dirty="0">
                <a:solidFill>
                  <a:schemeClr val="tx2"/>
                </a:solidFill>
              </a:rPr>
              <a:t>Utilizing and Adapting Synthetic Data for Pose Estimation of Occluded Humans in Horizontal Positions </a:t>
            </a:r>
            <a:r>
              <a:rPr lang="de-DE" altLang="de-DE" sz="900" dirty="0">
                <a:solidFill>
                  <a:schemeClr val="tx2"/>
                </a:solidFill>
              </a:rPr>
              <a:t>| Master‘s Thesis | Atharva Vaidya 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360363" y="81438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60363" y="6040438"/>
            <a:ext cx="11483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feld 6"/>
          <p:cNvSpPr txBox="1">
            <a:spLocks noChangeArrowheads="1"/>
          </p:cNvSpPr>
          <p:nvPr/>
        </p:nvSpPr>
        <p:spPr bwMode="auto">
          <a:xfrm>
            <a:off x="-1784350" y="5073650"/>
            <a:ext cx="1668462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de-DE" sz="1000" b="1"/>
              <a:t>Fußzeile anpassen:</a:t>
            </a:r>
            <a:endParaRPr lang="de-DE" altLang="de-DE" sz="1000"/>
          </a:p>
          <a:p>
            <a:pPr eaLnBrk="1" hangingPunct="1">
              <a:defRPr/>
            </a:pPr>
            <a:r>
              <a:rPr lang="de-DE" altLang="de-DE" sz="1000"/>
              <a:t>Zum Anpassen der Fußzeile unter Karteireiter Ansicht &gt; auf Folienmaster klicken. Links in der Übersicht auf die oberste Folie scrollen und dort in die Fußzeile klicken. So wird der Text automatisch auf allen Seiten angepasst.</a:t>
            </a:r>
            <a:endParaRPr lang="de-DE" altLang="de-DE" sz="1000" b="1"/>
          </a:p>
        </p:txBody>
      </p:sp>
      <p:sp>
        <p:nvSpPr>
          <p:cNvPr id="1031" name="Textfeld 13"/>
          <p:cNvSpPr txBox="1">
            <a:spLocks noChangeArrowheads="1"/>
          </p:cNvSpPr>
          <p:nvPr/>
        </p:nvSpPr>
        <p:spPr bwMode="auto">
          <a:xfrm>
            <a:off x="360363" y="6227763"/>
            <a:ext cx="7302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2220154-828B-4C84-BC39-BAE48C2A1705}" type="slidenum">
              <a:rPr lang="de-DE" altLang="de-DE" sz="900">
                <a:solidFill>
                  <a:schemeClr val="tx2"/>
                </a:solidFill>
              </a:rPr>
              <a:pPr eaLnBrk="1" hangingPunct="1"/>
              <a:t>‹#›</a:t>
            </a:fld>
            <a:endParaRPr lang="de-DE" altLang="de-DE" sz="900">
              <a:solidFill>
                <a:schemeClr val="tx2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77" y="6044400"/>
            <a:ext cx="3366324" cy="813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57" r:id="rId6"/>
    <p:sldLayoutId id="2147483858" r:id="rId7"/>
    <p:sldLayoutId id="2147483868" r:id="rId8"/>
    <p:sldLayoutId id="2147483869" r:id="rId9"/>
    <p:sldLayoutId id="2147483865" r:id="rId10"/>
    <p:sldLayoutId id="2147483866" r:id="rId11"/>
    <p:sldLayoutId id="2147483859" r:id="rId12"/>
    <p:sldLayoutId id="2147483867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431800" indent="-215900" algn="l" rtl="0" eaLnBrk="1" fontAlgn="base" hangingPunct="1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marL="6477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marL="863600" indent="-215900" algn="l" defTabSz="21590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marL="863600" indent="-215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/>
          <p:cNvSpPr>
            <a:spLocks noGrp="1"/>
          </p:cNvSpPr>
          <p:nvPr>
            <p:ph type="ctrTitle"/>
          </p:nvPr>
        </p:nvSpPr>
        <p:spPr bwMode="auto">
          <a:xfrm>
            <a:off x="384175" y="2487612"/>
            <a:ext cx="11483975" cy="9413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3200" dirty="0"/>
              <a:t>Utilizing and Adapting Synthetic Data for Pose Estimation of Occluded Humans in Horizontal Positions</a:t>
            </a:r>
            <a:endParaRPr lang="de-DE" altLang="de-DE" dirty="0">
              <a:ea typeface="ＭＳ Ｐゴシック" panose="020B0600070205080204" pitchFamily="34" charset="-128"/>
            </a:endParaRPr>
          </a:p>
        </p:txBody>
      </p:sp>
      <p:sp>
        <p:nvSpPr>
          <p:cNvPr id="11267" name="Untertitel 2"/>
          <p:cNvSpPr>
            <a:spLocks noGrp="1"/>
          </p:cNvSpPr>
          <p:nvPr>
            <p:ph type="subTitle" idx="1"/>
          </p:nvPr>
        </p:nvSpPr>
        <p:spPr bwMode="auto">
          <a:xfrm>
            <a:off x="384175" y="3621024"/>
            <a:ext cx="11483975" cy="12710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ea typeface="ＭＳ Ｐゴシック" panose="020B0600070205080204" pitchFamily="34" charset="-128"/>
              </a:rPr>
              <a:t>Master’s Thesis</a:t>
            </a:r>
          </a:p>
          <a:p>
            <a:pPr eaLnBrk="1" hangingPunct="1"/>
            <a:endParaRPr lang="en-US" altLang="de-DE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de-DE" sz="1600" dirty="0">
                <a:ea typeface="ＭＳ Ｐゴシック" panose="020B0600070205080204" pitchFamily="34" charset="-128"/>
              </a:rPr>
              <a:t>Atharva Suhas Vaidya, 416254</a:t>
            </a:r>
          </a:p>
          <a:p>
            <a:pPr eaLnBrk="1" hangingPunct="1"/>
            <a:r>
              <a:rPr lang="en-US" altLang="de-DE" sz="1600" dirty="0">
                <a:ea typeface="ＭＳ Ｐゴシック" panose="020B0600070205080204" pitchFamily="34" charset="-128"/>
              </a:rPr>
              <a:t>MSc. Robotic Systems Engineering</a:t>
            </a:r>
          </a:p>
          <a:p>
            <a:pPr eaLnBrk="1" hangingPunct="1"/>
            <a:endParaRPr lang="de-DE" altLang="de-DE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B009-C0E2-A93D-E947-8F0141B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</a:t>
            </a:r>
            <a:r>
              <a:rPr lang="en-US" b="1" dirty="0"/>
              <a:t>RandPose Dataset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5ECAD-15D6-CB8D-A787-210AFD484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0480" y="866394"/>
            <a:ext cx="9591040" cy="51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9E507B-8C00-417F-DC38-31D7F4C012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  <a:p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16014E48-ADAD-4080-9521-3D54CE4AC513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3117" y="1684800"/>
            <a:ext cx="11484000" cy="41165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Models chosen for training: YOLOv7-pose and YOLOv8-pose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Real-time performance with less model complexity while maintaining a state-of-the-art accuracy.</a:t>
            </a:r>
          </a:p>
          <a:p>
            <a:pPr marL="215900" lvl="1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Training Method: Transfer Learning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Retraining pre-trained models to tackle a related, but different problem by exploiting the knowledge gained from the previous task.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Evaluation Metric: OKS-based Mean Average Precision (Pose mAP</a:t>
            </a:r>
            <a:r>
              <a:rPr lang="en-US" baseline="-25000" dirty="0"/>
              <a:t>50</a:t>
            </a:r>
            <a:r>
              <a:rPr lang="en-US" dirty="0"/>
              <a:t> and mAP</a:t>
            </a:r>
            <a:r>
              <a:rPr lang="en-US" baseline="-25000" dirty="0"/>
              <a:t>50-95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Dataset</a:t>
            </a:r>
          </a:p>
          <a:p>
            <a:pPr marL="501650" lvl="1" indent="-285750">
              <a:lnSpc>
                <a:spcPct val="120000"/>
              </a:lnSpc>
            </a:pPr>
            <a:r>
              <a:rPr lang="en-US" dirty="0"/>
              <a:t>Training set: Initially 100% synthetic data</a:t>
            </a:r>
          </a:p>
          <a:p>
            <a:pPr marL="501650" lvl="1" indent="-285750">
              <a:lnSpc>
                <a:spcPct val="120000"/>
              </a:lnSpc>
            </a:pPr>
            <a:r>
              <a:rPr lang="en-US" dirty="0"/>
              <a:t>Validation set: 50% Synthetic, 50% Real data in validation to better judge the performance of the retrained model.</a:t>
            </a:r>
          </a:p>
          <a:p>
            <a:pPr marL="501650" lvl="1" indent="-285750">
              <a:lnSpc>
                <a:spcPct val="120000"/>
              </a:lnSpc>
            </a:pPr>
            <a:r>
              <a:rPr lang="en-US" dirty="0"/>
              <a:t>Batch size: 16, Image size: 640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03D0DA-A23E-7BDE-ABE1-8B212C39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32649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03D0DA-A23E-7BDE-ABE1-8B212C39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 Domain Adaptation with SWDA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2E771F-42D5-E8BC-18E2-22CED0551296}"/>
              </a:ext>
            </a:extLst>
          </p:cNvPr>
          <p:cNvGrpSpPr/>
          <p:nvPr/>
        </p:nvGrpSpPr>
        <p:grpSpPr>
          <a:xfrm>
            <a:off x="2244726" y="994198"/>
            <a:ext cx="7702548" cy="4946134"/>
            <a:chOff x="2242407" y="1517152"/>
            <a:chExt cx="7702548" cy="49461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C7A5C3-BCD4-38D4-E676-64EDBA20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" t="2004"/>
            <a:stretch/>
          </p:blipFill>
          <p:spPr>
            <a:xfrm>
              <a:off x="2242407" y="1517152"/>
              <a:ext cx="7702548" cy="4353914"/>
            </a:xfrm>
            <a:prstGeom prst="rect">
              <a:avLst/>
            </a:prstGeom>
          </p:spPr>
        </p:pic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A9357152-FFBB-1F9D-9175-F92D070BEEAC}"/>
                </a:ext>
              </a:extLst>
            </p:cNvPr>
            <p:cNvSpPr txBox="1">
              <a:spLocks/>
            </p:cNvSpPr>
            <p:nvPr/>
          </p:nvSpPr>
          <p:spPr>
            <a:xfrm>
              <a:off x="2242407" y="6120064"/>
              <a:ext cx="7702548" cy="343222"/>
            </a:xfrm>
            <a:prstGeom prst="rect">
              <a:avLst/>
            </a:prstGeom>
          </p:spPr>
          <p:txBody>
            <a:bodyPr vert="horz" lIns="0" tIns="0" rIns="540000" bIns="0" rtlCol="0" anchor="t" anchorCtr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Strong-Weak Distribution Alignment (SWDA) for object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630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03F929-D98C-46C8-CE3C-D2491D27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Baseline: Performance of Pre-trained Models on the SLP dataset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88FE4D-03A3-28A8-B10E-6DEF79F5CFCE}"/>
              </a:ext>
            </a:extLst>
          </p:cNvPr>
          <p:cNvGraphicFramePr>
            <a:graphicFrameLocks noGrp="1"/>
          </p:cNvGraphicFramePr>
          <p:nvPr/>
        </p:nvGraphicFramePr>
        <p:xfrm>
          <a:off x="1225946" y="1155585"/>
          <a:ext cx="9740107" cy="20501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67495">
                  <a:extLst>
                    <a:ext uri="{9D8B030D-6E8A-4147-A177-3AD203B41FA5}">
                      <a16:colId xmlns:a16="http://schemas.microsoft.com/office/drawing/2014/main" val="3682630811"/>
                    </a:ext>
                  </a:extLst>
                </a:gridCol>
                <a:gridCol w="2043153">
                  <a:extLst>
                    <a:ext uri="{9D8B030D-6E8A-4147-A177-3AD203B41FA5}">
                      <a16:colId xmlns:a16="http://schemas.microsoft.com/office/drawing/2014/main" val="2103137254"/>
                    </a:ext>
                  </a:extLst>
                </a:gridCol>
                <a:gridCol w="2043153">
                  <a:extLst>
                    <a:ext uri="{9D8B030D-6E8A-4147-A177-3AD203B41FA5}">
                      <a16:colId xmlns:a16="http://schemas.microsoft.com/office/drawing/2014/main" val="3768487477"/>
                    </a:ext>
                  </a:extLst>
                </a:gridCol>
                <a:gridCol w="2043153">
                  <a:extLst>
                    <a:ext uri="{9D8B030D-6E8A-4147-A177-3AD203B41FA5}">
                      <a16:colId xmlns:a16="http://schemas.microsoft.com/office/drawing/2014/main" val="16173907"/>
                    </a:ext>
                  </a:extLst>
                </a:gridCol>
                <a:gridCol w="2043153">
                  <a:extLst>
                    <a:ext uri="{9D8B030D-6E8A-4147-A177-3AD203B41FA5}">
                      <a16:colId xmlns:a16="http://schemas.microsoft.com/office/drawing/2014/main" val="3354775311"/>
                    </a:ext>
                  </a:extLst>
                </a:gridCol>
              </a:tblGrid>
              <a:tr h="410037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YOLOv7-pose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YOLOv7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RandPose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55271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SLP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Box mAP</a:t>
                      </a:r>
                      <a:r>
                        <a:rPr lang="en-US" b="1" baseline="-25000" dirty="0"/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Box mAP</a:t>
                      </a:r>
                      <a:r>
                        <a:rPr lang="en-US" b="1" baseline="-25000" dirty="0"/>
                        <a:t>50−95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Pose mAP</a:t>
                      </a:r>
                      <a:r>
                        <a:rPr lang="en-US" b="1" baseline="-25000" dirty="0"/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Pose mAP</a:t>
                      </a:r>
                      <a:r>
                        <a:rPr lang="en-US" b="1" baseline="-25000" dirty="0"/>
                        <a:t>50−95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1038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uncover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0.882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20225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0.00145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0.000264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0.361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0.0561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15086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0.00444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0.00286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0.348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0.0546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887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B4901D-8131-A69A-2173-62F8885BDB2F}"/>
              </a:ext>
            </a:extLst>
          </p:cNvPr>
          <p:cNvGraphicFramePr>
            <a:graphicFrameLocks noGrp="1"/>
          </p:cNvGraphicFramePr>
          <p:nvPr/>
        </p:nvGraphicFramePr>
        <p:xfrm>
          <a:off x="1225946" y="3653968"/>
          <a:ext cx="9740107" cy="205434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67495">
                  <a:extLst>
                    <a:ext uri="{9D8B030D-6E8A-4147-A177-3AD203B41FA5}">
                      <a16:colId xmlns:a16="http://schemas.microsoft.com/office/drawing/2014/main" val="3682630811"/>
                    </a:ext>
                  </a:extLst>
                </a:gridCol>
                <a:gridCol w="2043153">
                  <a:extLst>
                    <a:ext uri="{9D8B030D-6E8A-4147-A177-3AD203B41FA5}">
                      <a16:colId xmlns:a16="http://schemas.microsoft.com/office/drawing/2014/main" val="2103137254"/>
                    </a:ext>
                  </a:extLst>
                </a:gridCol>
                <a:gridCol w="2043153">
                  <a:extLst>
                    <a:ext uri="{9D8B030D-6E8A-4147-A177-3AD203B41FA5}">
                      <a16:colId xmlns:a16="http://schemas.microsoft.com/office/drawing/2014/main" val="3768487477"/>
                    </a:ext>
                  </a:extLst>
                </a:gridCol>
                <a:gridCol w="2043153">
                  <a:extLst>
                    <a:ext uri="{9D8B030D-6E8A-4147-A177-3AD203B41FA5}">
                      <a16:colId xmlns:a16="http://schemas.microsoft.com/office/drawing/2014/main" val="16173907"/>
                    </a:ext>
                  </a:extLst>
                </a:gridCol>
                <a:gridCol w="2043153">
                  <a:extLst>
                    <a:ext uri="{9D8B030D-6E8A-4147-A177-3AD203B41FA5}">
                      <a16:colId xmlns:a16="http://schemas.microsoft.com/office/drawing/2014/main" val="3354775311"/>
                    </a:ext>
                  </a:extLst>
                </a:gridCol>
              </a:tblGrid>
              <a:tr h="430864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YOLOv8-pose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YOLOv7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RandPose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552718"/>
                  </a:ext>
                </a:extLst>
              </a:tr>
              <a:tr h="40587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SLP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Box mAP</a:t>
                      </a:r>
                      <a:r>
                        <a:rPr lang="en-US" b="1" baseline="-25000" dirty="0"/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Box mAP</a:t>
                      </a:r>
                      <a:r>
                        <a:rPr lang="en-US" b="1" baseline="-25000" dirty="0"/>
                        <a:t>50−95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Pose mAP</a:t>
                      </a:r>
                      <a:r>
                        <a:rPr lang="en-US" b="1" baseline="-25000" dirty="0"/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Pose mAP</a:t>
                      </a:r>
                      <a:r>
                        <a:rPr lang="en-US" b="1" baseline="-25000" dirty="0"/>
                        <a:t>50−95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10388"/>
                  </a:ext>
                </a:extLst>
              </a:tr>
              <a:tr h="405871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uncover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0.995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0.891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202257"/>
                  </a:ext>
                </a:extLst>
              </a:tr>
              <a:tr h="405871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0.0365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0.00848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0.424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0.0732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15086"/>
                  </a:ext>
                </a:extLst>
              </a:tr>
              <a:tr h="405871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0.0466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0.0106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0.422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0.0728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8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853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03F929-D98C-46C8-CE3C-D2491D27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only Synthetic Data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21D8D6-1DBE-3638-BB7C-F404C4C11A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000" y="4216592"/>
            <a:ext cx="11484000" cy="1351744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Significant improvement over the pre-trained models </a:t>
            </a:r>
          </a:p>
          <a:p>
            <a:pPr marL="717550" lvl="1" indent="-285750">
              <a:lnSpc>
                <a:spcPct val="120000"/>
              </a:lnSpc>
            </a:pPr>
            <a:r>
              <a:rPr lang="en-US" b="1" dirty="0"/>
              <a:t>37% points </a:t>
            </a:r>
            <a:r>
              <a:rPr lang="en-US" dirty="0"/>
              <a:t>for the </a:t>
            </a:r>
            <a:r>
              <a:rPr lang="en-US" i="1" dirty="0"/>
              <a:t>cover1</a:t>
            </a:r>
            <a:r>
              <a:rPr lang="en-US" dirty="0"/>
              <a:t> set and </a:t>
            </a:r>
            <a:r>
              <a:rPr lang="en-US" b="1" dirty="0"/>
              <a:t>32% points </a:t>
            </a:r>
            <a:r>
              <a:rPr lang="en-US" dirty="0"/>
              <a:t>for the </a:t>
            </a:r>
            <a:r>
              <a:rPr lang="en-US" i="1" dirty="0"/>
              <a:t>cover2</a:t>
            </a:r>
            <a:r>
              <a:rPr lang="en-US" dirty="0"/>
              <a:t> set for </a:t>
            </a:r>
            <a:r>
              <a:rPr lang="en-US" b="1" dirty="0"/>
              <a:t>Pose mAP</a:t>
            </a:r>
            <a:r>
              <a:rPr lang="en-US" b="1" baseline="-25000" dirty="0"/>
              <a:t>50</a:t>
            </a:r>
            <a:r>
              <a:rPr lang="en-US" dirty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model can learn the pose representation of humans covered with a blanket from the synthetic data.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model’s precision in estimating occluded keypoints still needs improvement.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3161C0-C736-57D5-792A-19DD04B82BF4}"/>
              </a:ext>
            </a:extLst>
          </p:cNvPr>
          <p:cNvSpPr/>
          <p:nvPr/>
        </p:nvSpPr>
        <p:spPr>
          <a:xfrm>
            <a:off x="10441213" y="282580"/>
            <a:ext cx="1366787" cy="489901"/>
          </a:xfrm>
          <a:prstGeom prst="roundRect">
            <a:avLst/>
          </a:prstGeom>
          <a:solidFill>
            <a:schemeClr val="bg2">
              <a:lumMod val="60000"/>
              <a:lumOff val="40000"/>
              <a:alpha val="63000"/>
            </a:schemeClr>
          </a:solidFill>
          <a:ln w="38100">
            <a:solidFill>
              <a:srgbClr val="0F2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b="1" dirty="0">
                <a:solidFill>
                  <a:srgbClr val="000000"/>
                </a:solidFill>
                <a:latin typeface="ZEISS Frutiger Next W1G"/>
              </a:rPr>
              <a:t>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OLO</a:t>
            </a: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v7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30D8BF-6C19-2EB8-0ED6-DE9D849B74EA}"/>
              </a:ext>
            </a:extLst>
          </p:cNvPr>
          <p:cNvGraphicFramePr>
            <a:graphicFrameLocks noGrp="1"/>
          </p:cNvGraphicFramePr>
          <p:nvPr/>
        </p:nvGraphicFramePr>
        <p:xfrm>
          <a:off x="2449059" y="1289664"/>
          <a:ext cx="7293882" cy="2627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78330">
                  <a:extLst>
                    <a:ext uri="{9D8B030D-6E8A-4147-A177-3AD203B41FA5}">
                      <a16:colId xmlns:a16="http://schemas.microsoft.com/office/drawing/2014/main" val="3682630811"/>
                    </a:ext>
                  </a:extLst>
                </a:gridCol>
                <a:gridCol w="1805184">
                  <a:extLst>
                    <a:ext uri="{9D8B030D-6E8A-4147-A177-3AD203B41FA5}">
                      <a16:colId xmlns:a16="http://schemas.microsoft.com/office/drawing/2014/main" val="3489393059"/>
                    </a:ext>
                  </a:extLst>
                </a:gridCol>
                <a:gridCol w="1805184">
                  <a:extLst>
                    <a:ext uri="{9D8B030D-6E8A-4147-A177-3AD203B41FA5}">
                      <a16:colId xmlns:a16="http://schemas.microsoft.com/office/drawing/2014/main" val="2103137254"/>
                    </a:ext>
                  </a:extLst>
                </a:gridCol>
                <a:gridCol w="1805184">
                  <a:extLst>
                    <a:ext uri="{9D8B030D-6E8A-4147-A177-3AD203B41FA5}">
                      <a16:colId xmlns:a16="http://schemas.microsoft.com/office/drawing/2014/main" val="16173907"/>
                    </a:ext>
                  </a:extLst>
                </a:gridCol>
              </a:tblGrid>
              <a:tr h="51197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Pose </a:t>
                      </a:r>
                      <a:r>
                        <a:rPr kumimoji="0" lang="en-US" sz="20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kumimoji="0" lang="en-US" sz="2000" b="1" i="1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kumimoji="0" lang="en-US" sz="18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Pose mAP</a:t>
                      </a:r>
                      <a:r>
                        <a:rPr lang="en-US" b="1" baseline="-25000" dirty="0"/>
                        <a:t>50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400795"/>
                  </a:ext>
                </a:extLst>
              </a:tr>
              <a:tr h="5119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SLP set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Pre-trained</a:t>
                      </a:r>
                    </a:p>
                    <a:p>
                      <a:pPr algn="ctr"/>
                      <a:r>
                        <a:rPr lang="en-US" sz="1400" b="0" dirty="0"/>
                        <a:t>(Baseline)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RealPose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RandPose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552718"/>
                  </a:ext>
                </a:extLst>
              </a:tr>
              <a:tr h="51197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0.361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0.743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7AB2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(+38.2%)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0.732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7AB2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(+37.1%)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15086"/>
                  </a:ext>
                </a:extLst>
              </a:tr>
              <a:tr h="51197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0.348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0.672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7AB2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(+32.4%)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0.696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7AB2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(+34.8%)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88733"/>
                  </a:ext>
                </a:extLst>
              </a:tr>
              <a:tr h="51197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cover1 + 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0.708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7AB2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(+35.7%)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0.711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7AB27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(+36.0%)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37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06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03F929-D98C-46C8-CE3C-D2491D27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Training: </a:t>
            </a:r>
            <a:r>
              <a:rPr lang="en-US" u="sng" dirty="0"/>
              <a:t>RealPose</a:t>
            </a:r>
            <a:r>
              <a:rPr lang="en-US" dirty="0"/>
              <a:t> + Real Data (SLP)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F9568-3D4E-5245-499F-1070E9542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7" y="3992880"/>
            <a:ext cx="7978563" cy="1443184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Significant boost in accuracy with little real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Higher precision in estimating occluded joints and extreme poses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Lesser domain gap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2DCD05-F70E-1783-F03F-17367B6F3878}"/>
              </a:ext>
            </a:extLst>
          </p:cNvPr>
          <p:cNvGraphicFramePr>
            <a:graphicFrameLocks noGrp="1"/>
          </p:cNvGraphicFramePr>
          <p:nvPr/>
        </p:nvGraphicFramePr>
        <p:xfrm>
          <a:off x="845977" y="1110547"/>
          <a:ext cx="10500045" cy="225709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78330">
                  <a:extLst>
                    <a:ext uri="{9D8B030D-6E8A-4147-A177-3AD203B41FA5}">
                      <a16:colId xmlns:a16="http://schemas.microsoft.com/office/drawing/2014/main" val="3682630811"/>
                    </a:ext>
                  </a:extLst>
                </a:gridCol>
                <a:gridCol w="1660843">
                  <a:extLst>
                    <a:ext uri="{9D8B030D-6E8A-4147-A177-3AD203B41FA5}">
                      <a16:colId xmlns:a16="http://schemas.microsoft.com/office/drawing/2014/main" val="2103137254"/>
                    </a:ext>
                  </a:extLst>
                </a:gridCol>
                <a:gridCol w="1787843">
                  <a:extLst>
                    <a:ext uri="{9D8B030D-6E8A-4147-A177-3AD203B41FA5}">
                      <a16:colId xmlns:a16="http://schemas.microsoft.com/office/drawing/2014/main" val="30849200"/>
                    </a:ext>
                  </a:extLst>
                </a:gridCol>
                <a:gridCol w="1660843">
                  <a:extLst>
                    <a:ext uri="{9D8B030D-6E8A-4147-A177-3AD203B41FA5}">
                      <a16:colId xmlns:a16="http://schemas.microsoft.com/office/drawing/2014/main" val="3768487477"/>
                    </a:ext>
                  </a:extLst>
                </a:gridCol>
                <a:gridCol w="1851343">
                  <a:extLst>
                    <a:ext uri="{9D8B030D-6E8A-4147-A177-3AD203B41FA5}">
                      <a16:colId xmlns:a16="http://schemas.microsoft.com/office/drawing/2014/main" val="16173907"/>
                    </a:ext>
                  </a:extLst>
                </a:gridCol>
                <a:gridCol w="1660843">
                  <a:extLst>
                    <a:ext uri="{9D8B030D-6E8A-4147-A177-3AD203B41FA5}">
                      <a16:colId xmlns:a16="http://schemas.microsoft.com/office/drawing/2014/main" val="3347774759"/>
                    </a:ext>
                  </a:extLst>
                </a:gridCol>
              </a:tblGrid>
              <a:tr h="42990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Pose </a:t>
                      </a:r>
                      <a:r>
                        <a:rPr lang="en-US" sz="2000" i="1" dirty="0"/>
                        <a:t>mAP</a:t>
                      </a:r>
                      <a:r>
                        <a:rPr lang="en-US" sz="2000" i="1" baseline="-25000" dirty="0"/>
                        <a:t>50</a:t>
                      </a:r>
                      <a:endParaRPr lang="en-US" i="1" baseline="-25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RandPose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552718"/>
                  </a:ext>
                </a:extLst>
              </a:tr>
              <a:tr h="5374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SLP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10%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2.5%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10388"/>
                  </a:ext>
                </a:extLst>
              </a:tr>
              <a:tr h="429905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0.924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0.883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0.79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15086"/>
                  </a:ext>
                </a:extLst>
              </a:tr>
              <a:tr h="429905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0.672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0.927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0.872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0.831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0.738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88733"/>
                  </a:ext>
                </a:extLst>
              </a:tr>
              <a:tr h="429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cover1 + 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0.941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0.899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0.858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u="none" dirty="0"/>
                        <a:t>0.764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375326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40FAD2-43D3-59EE-3D2C-2A36E5B01059}"/>
              </a:ext>
            </a:extLst>
          </p:cNvPr>
          <p:cNvSpPr/>
          <p:nvPr/>
        </p:nvSpPr>
        <p:spPr>
          <a:xfrm>
            <a:off x="10441213" y="282580"/>
            <a:ext cx="1366787" cy="489901"/>
          </a:xfrm>
          <a:prstGeom prst="roundRect">
            <a:avLst/>
          </a:prstGeom>
          <a:solidFill>
            <a:schemeClr val="bg2">
              <a:lumMod val="60000"/>
              <a:lumOff val="40000"/>
              <a:alpha val="63000"/>
            </a:schemeClr>
          </a:solidFill>
          <a:ln w="38100">
            <a:solidFill>
              <a:srgbClr val="0F2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b="1" dirty="0">
                <a:solidFill>
                  <a:srgbClr val="000000"/>
                </a:solidFill>
                <a:latin typeface="ZEISS Frutiger Next W1G"/>
              </a:rPr>
              <a:t>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OLO</a:t>
            </a: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v7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3D5C-64CE-044E-B4EE-F06E7492BA31}"/>
              </a:ext>
            </a:extLst>
          </p:cNvPr>
          <p:cNvSpPr txBox="1"/>
          <p:nvPr/>
        </p:nvSpPr>
        <p:spPr>
          <a:xfrm>
            <a:off x="9081160" y="3531461"/>
            <a:ext cx="2264862" cy="2215991"/>
          </a:xfrm>
          <a:prstGeom prst="rect">
            <a:avLst/>
          </a:prstGeom>
          <a:noFill/>
          <a:ln w="28575">
            <a:solidFill>
              <a:srgbClr val="0F2DB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No. of Real Images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1% = 5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2.5% = 12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5% = 25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10% = 50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739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03F929-D98C-46C8-CE3C-D2491D27D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Training: </a:t>
            </a:r>
            <a:r>
              <a:rPr lang="en-US" u="sng" dirty="0"/>
              <a:t>RandPose</a:t>
            </a:r>
            <a:r>
              <a:rPr lang="en-US" dirty="0"/>
              <a:t> + Real Data (SLP)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2DCD05-F70E-1783-F03F-17367B6F3878}"/>
              </a:ext>
            </a:extLst>
          </p:cNvPr>
          <p:cNvGraphicFramePr>
            <a:graphicFrameLocks noGrp="1"/>
          </p:cNvGraphicFramePr>
          <p:nvPr/>
        </p:nvGraphicFramePr>
        <p:xfrm>
          <a:off x="845977" y="1110547"/>
          <a:ext cx="10500045" cy="225709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78330">
                  <a:extLst>
                    <a:ext uri="{9D8B030D-6E8A-4147-A177-3AD203B41FA5}">
                      <a16:colId xmlns:a16="http://schemas.microsoft.com/office/drawing/2014/main" val="3682630811"/>
                    </a:ext>
                  </a:extLst>
                </a:gridCol>
                <a:gridCol w="1660843">
                  <a:extLst>
                    <a:ext uri="{9D8B030D-6E8A-4147-A177-3AD203B41FA5}">
                      <a16:colId xmlns:a16="http://schemas.microsoft.com/office/drawing/2014/main" val="2103137254"/>
                    </a:ext>
                  </a:extLst>
                </a:gridCol>
                <a:gridCol w="1787843">
                  <a:extLst>
                    <a:ext uri="{9D8B030D-6E8A-4147-A177-3AD203B41FA5}">
                      <a16:colId xmlns:a16="http://schemas.microsoft.com/office/drawing/2014/main" val="1666562960"/>
                    </a:ext>
                  </a:extLst>
                </a:gridCol>
                <a:gridCol w="1660843">
                  <a:extLst>
                    <a:ext uri="{9D8B030D-6E8A-4147-A177-3AD203B41FA5}">
                      <a16:colId xmlns:a16="http://schemas.microsoft.com/office/drawing/2014/main" val="3768487477"/>
                    </a:ext>
                  </a:extLst>
                </a:gridCol>
                <a:gridCol w="1851343">
                  <a:extLst>
                    <a:ext uri="{9D8B030D-6E8A-4147-A177-3AD203B41FA5}">
                      <a16:colId xmlns:a16="http://schemas.microsoft.com/office/drawing/2014/main" val="16173907"/>
                    </a:ext>
                  </a:extLst>
                </a:gridCol>
                <a:gridCol w="1660843">
                  <a:extLst>
                    <a:ext uri="{9D8B030D-6E8A-4147-A177-3AD203B41FA5}">
                      <a16:colId xmlns:a16="http://schemas.microsoft.com/office/drawing/2014/main" val="3347774759"/>
                    </a:ext>
                  </a:extLst>
                </a:gridCol>
              </a:tblGrid>
              <a:tr h="42990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Pose </a:t>
                      </a:r>
                      <a:r>
                        <a:rPr lang="en-US" sz="2000" i="1" dirty="0"/>
                        <a:t>mAP</a:t>
                      </a:r>
                      <a:r>
                        <a:rPr lang="en-US" sz="2000" i="1" baseline="-25000" dirty="0"/>
                        <a:t>50</a:t>
                      </a:r>
                      <a:endParaRPr lang="en-US" i="1" baseline="-25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RandPose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aseline="-25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552718"/>
                  </a:ext>
                </a:extLst>
              </a:tr>
              <a:tr h="53747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SLP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10%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2.5%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1% Real Data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10388"/>
                  </a:ext>
                </a:extLst>
              </a:tr>
              <a:tr h="429905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0.948*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0.913*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0.865*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15086"/>
                  </a:ext>
                </a:extLst>
              </a:tr>
              <a:tr h="429905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0.696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0.939*</a:t>
                      </a:r>
                      <a:endParaRPr lang="en-US" b="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0.893*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0.843*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0.762*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88733"/>
                  </a:ext>
                </a:extLst>
              </a:tr>
              <a:tr h="429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cover1 + 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0.956*</a:t>
                      </a:r>
                      <a:endParaRPr lang="en-US" b="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0.921*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0.873*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7AB27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0.811*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37532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7D5F7A-02B0-E243-4C37-8813C262A80E}"/>
              </a:ext>
            </a:extLst>
          </p:cNvPr>
          <p:cNvSpPr txBox="1"/>
          <p:nvPr/>
        </p:nvSpPr>
        <p:spPr>
          <a:xfrm>
            <a:off x="9081160" y="3531461"/>
            <a:ext cx="2264862" cy="2215991"/>
          </a:xfrm>
          <a:prstGeom prst="rect">
            <a:avLst/>
          </a:prstGeom>
          <a:noFill/>
          <a:ln w="28575">
            <a:solidFill>
              <a:srgbClr val="0F2DB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No. of Real Images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1% = 5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2.5% = 12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5% = 25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10% = 50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001D44-8F04-640D-9B6A-7B2AA594C9AA}"/>
              </a:ext>
            </a:extLst>
          </p:cNvPr>
          <p:cNvSpPr/>
          <p:nvPr/>
        </p:nvSpPr>
        <p:spPr>
          <a:xfrm>
            <a:off x="10441213" y="282580"/>
            <a:ext cx="1366787" cy="489901"/>
          </a:xfrm>
          <a:prstGeom prst="roundRect">
            <a:avLst/>
          </a:prstGeom>
          <a:solidFill>
            <a:schemeClr val="bg2">
              <a:lumMod val="60000"/>
              <a:lumOff val="40000"/>
              <a:alpha val="63000"/>
            </a:schemeClr>
          </a:solidFill>
          <a:ln w="38100">
            <a:solidFill>
              <a:srgbClr val="0F2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b="1" dirty="0">
                <a:solidFill>
                  <a:srgbClr val="000000"/>
                </a:solidFill>
                <a:latin typeface="ZEISS Frutiger Next W1G"/>
              </a:rPr>
              <a:t>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OLO</a:t>
            </a: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v7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B9E3473-9CD1-B5F1-E82E-64339ABE24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7" y="3992879"/>
            <a:ext cx="7978563" cy="1754573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Better performance in every score (indicated by a *) as compared to the </a:t>
            </a:r>
            <a:r>
              <a:rPr lang="en-US" dirty="0">
                <a:solidFill>
                  <a:schemeClr val="tx2"/>
                </a:solidFill>
              </a:rPr>
              <a:t>RealPose </a:t>
            </a:r>
            <a:r>
              <a:rPr lang="en-US" dirty="0"/>
              <a:t>dataset </a:t>
            </a:r>
          </a:p>
          <a:p>
            <a:pPr marL="717550" lvl="1" indent="-285750">
              <a:lnSpc>
                <a:spcPct val="120000"/>
              </a:lnSpc>
            </a:pPr>
            <a:r>
              <a:rPr lang="en-US" dirty="0"/>
              <a:t>1-7% points for Pose mAP</a:t>
            </a:r>
            <a:r>
              <a:rPr lang="en-US" baseline="-25000" dirty="0"/>
              <a:t>50</a:t>
            </a:r>
            <a:endParaRPr lang="en-US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Higher pose extremity in the RandPose dataset was effectively learned and transferred to the SLP dataset</a:t>
            </a:r>
          </a:p>
        </p:txBody>
      </p:sp>
    </p:spTree>
    <p:extLst>
      <p:ext uri="{BB962C8B-B14F-4D97-AF65-F5344CB8AC3E}">
        <p14:creationId xmlns:p14="http://schemas.microsoft.com/office/powerpoint/2010/main" val="4256234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2FB00-B9D2-B5F1-1A82-49FCED32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with Mixed Training (RandPose + 2.5% Real Data)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0CD3E5-EB3F-9D6E-D9AE-1A43AA259F3B}"/>
              </a:ext>
            </a:extLst>
          </p:cNvPr>
          <p:cNvGrpSpPr/>
          <p:nvPr/>
        </p:nvGrpSpPr>
        <p:grpSpPr>
          <a:xfrm>
            <a:off x="559591" y="994280"/>
            <a:ext cx="11072817" cy="4869440"/>
            <a:chOff x="795183" y="994280"/>
            <a:chExt cx="11072817" cy="48694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596AFA-8267-CD94-E76A-D4C8448F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598" y="994280"/>
              <a:ext cx="9677402" cy="48694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CE3491-14DA-4234-D845-901367392B79}"/>
                </a:ext>
              </a:extLst>
            </p:cNvPr>
            <p:cNvSpPr txBox="1"/>
            <p:nvPr/>
          </p:nvSpPr>
          <p:spPr>
            <a:xfrm>
              <a:off x="795183" y="2073397"/>
              <a:ext cx="131112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Ground Truth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6E24B8-B170-1B4E-C333-E2E0C864FC1A}"/>
                </a:ext>
              </a:extLst>
            </p:cNvPr>
            <p:cNvSpPr txBox="1"/>
            <p:nvPr/>
          </p:nvSpPr>
          <p:spPr>
            <a:xfrm>
              <a:off x="892100" y="4538383"/>
              <a:ext cx="11172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Predictions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DC102F-9504-B4F3-4086-D95C3F8D1B77}"/>
              </a:ext>
            </a:extLst>
          </p:cNvPr>
          <p:cNvSpPr/>
          <p:nvPr/>
        </p:nvSpPr>
        <p:spPr>
          <a:xfrm>
            <a:off x="10441213" y="282580"/>
            <a:ext cx="1366787" cy="489901"/>
          </a:xfrm>
          <a:prstGeom prst="roundRect">
            <a:avLst/>
          </a:prstGeom>
          <a:solidFill>
            <a:schemeClr val="bg2">
              <a:lumMod val="60000"/>
              <a:lumOff val="40000"/>
              <a:alpha val="63000"/>
            </a:schemeClr>
          </a:solidFill>
          <a:ln w="38100">
            <a:solidFill>
              <a:srgbClr val="0F2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b="1" dirty="0">
                <a:solidFill>
                  <a:srgbClr val="000000"/>
                </a:solidFill>
                <a:latin typeface="ZEISS Frutiger Next W1G"/>
              </a:rPr>
              <a:t>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OLO</a:t>
            </a: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v7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383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2FB00-B9D2-B5F1-1A82-49FCED32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with Mixed Training (RandPose + 10% Real Data)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9DD8E1-0A60-4168-E112-FC1F69752D03}"/>
              </a:ext>
            </a:extLst>
          </p:cNvPr>
          <p:cNvGrpSpPr/>
          <p:nvPr/>
        </p:nvGrpSpPr>
        <p:grpSpPr>
          <a:xfrm>
            <a:off x="559591" y="994280"/>
            <a:ext cx="11072817" cy="4869440"/>
            <a:chOff x="795183" y="994280"/>
            <a:chExt cx="11072817" cy="48694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FFEF2E-D166-30E3-0008-9A9193551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44070" y="994280"/>
              <a:ext cx="9623930" cy="486944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5A3971-E4EF-3024-6F5F-FD30D2C15E9D}"/>
                </a:ext>
              </a:extLst>
            </p:cNvPr>
            <p:cNvSpPr txBox="1"/>
            <p:nvPr/>
          </p:nvSpPr>
          <p:spPr>
            <a:xfrm>
              <a:off x="795183" y="2073397"/>
              <a:ext cx="131112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Ground Truth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18DD74-7B6E-F9E3-D583-B849409766E7}"/>
                </a:ext>
              </a:extLst>
            </p:cNvPr>
            <p:cNvSpPr txBox="1"/>
            <p:nvPr/>
          </p:nvSpPr>
          <p:spPr>
            <a:xfrm>
              <a:off x="892100" y="4538383"/>
              <a:ext cx="11172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Predictions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473F6B-0A32-F83F-6182-71FF19B38541}"/>
              </a:ext>
            </a:extLst>
          </p:cNvPr>
          <p:cNvSpPr/>
          <p:nvPr/>
        </p:nvSpPr>
        <p:spPr>
          <a:xfrm>
            <a:off x="10441213" y="282580"/>
            <a:ext cx="1366787" cy="489901"/>
          </a:xfrm>
          <a:prstGeom prst="roundRect">
            <a:avLst/>
          </a:prstGeom>
          <a:solidFill>
            <a:schemeClr val="bg2">
              <a:lumMod val="60000"/>
              <a:lumOff val="40000"/>
              <a:alpha val="63000"/>
            </a:schemeClr>
          </a:solidFill>
          <a:ln w="38100">
            <a:solidFill>
              <a:srgbClr val="0F2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b="1" dirty="0">
                <a:solidFill>
                  <a:srgbClr val="000000"/>
                </a:solidFill>
                <a:latin typeface="ZEISS Frutiger Next W1G"/>
              </a:rPr>
              <a:t>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OLO</a:t>
            </a: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v7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93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FE7E-DA72-EF1D-60A5-EC4D78E9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Domain Adaptation (SWDA)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21123-3FF1-D1D0-8559-D439C4805F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7" y="4364568"/>
            <a:ext cx="11484000" cy="1071495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of only unlabeled Real images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Steady improvement of around 3% with the RealPose dataset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50638A-FEC9-59AB-3896-C99AE05F48AD}"/>
              </a:ext>
            </a:extLst>
          </p:cNvPr>
          <p:cNvGraphicFramePr>
            <a:graphicFrameLocks noGrp="1"/>
          </p:cNvGraphicFramePr>
          <p:nvPr/>
        </p:nvGraphicFramePr>
        <p:xfrm>
          <a:off x="1406409" y="1223976"/>
          <a:ext cx="9379182" cy="268909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78330">
                  <a:extLst>
                    <a:ext uri="{9D8B030D-6E8A-4147-A177-3AD203B41FA5}">
                      <a16:colId xmlns:a16="http://schemas.microsoft.com/office/drawing/2014/main" val="3682630811"/>
                    </a:ext>
                  </a:extLst>
                </a:gridCol>
                <a:gridCol w="1875213">
                  <a:extLst>
                    <a:ext uri="{9D8B030D-6E8A-4147-A177-3AD203B41FA5}">
                      <a16:colId xmlns:a16="http://schemas.microsoft.com/office/drawing/2014/main" val="2103137254"/>
                    </a:ext>
                  </a:extLst>
                </a:gridCol>
                <a:gridCol w="1875213">
                  <a:extLst>
                    <a:ext uri="{9D8B030D-6E8A-4147-A177-3AD203B41FA5}">
                      <a16:colId xmlns:a16="http://schemas.microsoft.com/office/drawing/2014/main" val="3768487477"/>
                    </a:ext>
                  </a:extLst>
                </a:gridCol>
                <a:gridCol w="1875213">
                  <a:extLst>
                    <a:ext uri="{9D8B030D-6E8A-4147-A177-3AD203B41FA5}">
                      <a16:colId xmlns:a16="http://schemas.microsoft.com/office/drawing/2014/main" val="16173907"/>
                    </a:ext>
                  </a:extLst>
                </a:gridCol>
                <a:gridCol w="1875213">
                  <a:extLst>
                    <a:ext uri="{9D8B030D-6E8A-4147-A177-3AD203B41FA5}">
                      <a16:colId xmlns:a16="http://schemas.microsoft.com/office/drawing/2014/main" val="3354775311"/>
                    </a:ext>
                  </a:extLst>
                </a:gridCol>
              </a:tblGrid>
              <a:tr h="448183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Pose </a:t>
                      </a:r>
                      <a:r>
                        <a:rPr lang="en-US" sz="2000" i="1" dirty="0"/>
                        <a:t>mAP</a:t>
                      </a:r>
                      <a:r>
                        <a:rPr lang="en-US" sz="2000" i="1" baseline="-25000" dirty="0"/>
                        <a:t>50</a:t>
                      </a:r>
                      <a:endParaRPr lang="en-US" i="1" baseline="-25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Pose </a:t>
                      </a:r>
                      <a:r>
                        <a:rPr lang="en-US" sz="2000" i="1" dirty="0"/>
                        <a:t>mAP</a:t>
                      </a:r>
                      <a:r>
                        <a:rPr lang="en-US" sz="2000" i="1" baseline="-25000" dirty="0"/>
                        <a:t>50</a:t>
                      </a:r>
                      <a:endParaRPr lang="en-US" i="1" baseline="-25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RandPose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552718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baseline="0" dirty="0"/>
                        <a:t>RealPose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/>
                        <a:t>RandPose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61025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SLP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Without SWDA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With SWDA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Without SWDA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With SWDA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10388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0.763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15086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0.672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0.696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0.669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88733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cover1 + 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0.714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375326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C74618-1128-5833-0024-5580C5A3E43A}"/>
              </a:ext>
            </a:extLst>
          </p:cNvPr>
          <p:cNvSpPr/>
          <p:nvPr/>
        </p:nvSpPr>
        <p:spPr>
          <a:xfrm>
            <a:off x="10441213" y="282580"/>
            <a:ext cx="1366787" cy="489901"/>
          </a:xfrm>
          <a:prstGeom prst="roundRect">
            <a:avLst/>
          </a:prstGeom>
          <a:solidFill>
            <a:schemeClr val="bg2">
              <a:lumMod val="60000"/>
              <a:lumOff val="40000"/>
              <a:alpha val="63000"/>
            </a:schemeClr>
          </a:solidFill>
          <a:ln w="38100">
            <a:solidFill>
              <a:srgbClr val="0F2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b="1" dirty="0">
                <a:solidFill>
                  <a:srgbClr val="000000"/>
                </a:solidFill>
                <a:latin typeface="ZEISS Frutiger Next W1G"/>
              </a:rPr>
              <a:t>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OLO</a:t>
            </a: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v7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68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73063" y="1684337"/>
            <a:ext cx="5415089" cy="4021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presence of </a:t>
            </a:r>
            <a:r>
              <a:rPr lang="en-US" b="1" dirty="0"/>
              <a:t>heavy occlusions </a:t>
            </a:r>
            <a:r>
              <a:rPr lang="en-US" dirty="0"/>
              <a:t>severely affects the performance of SOTA models</a:t>
            </a: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Hard to estimate </a:t>
            </a:r>
            <a:r>
              <a:rPr lang="en-US" b="1" dirty="0"/>
              <a:t>unconventional horizontal poses</a:t>
            </a:r>
            <a:endParaRPr lang="en-US" dirty="0"/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Majority of the contactless sleeping pose estimation algorithms are based on </a:t>
            </a:r>
            <a:r>
              <a:rPr lang="en-US" b="1" dirty="0"/>
              <a:t>IR or Depth images</a:t>
            </a:r>
            <a:r>
              <a:rPr lang="en-US" dirty="0"/>
              <a:t> – need of sophisticated hardware</a:t>
            </a:r>
          </a:p>
          <a:p>
            <a:pPr eaLnBrk="1" hangingPunct="1"/>
            <a:endParaRPr lang="de-DE" altLang="de-DE" dirty="0">
              <a:ea typeface="ＭＳ Ｐゴシック" panose="020B0600070205080204" pitchFamily="34" charset="-128"/>
            </a:endParaRPr>
          </a:p>
          <a:p>
            <a:pPr eaLnBrk="1" hangingPunct="1"/>
            <a:endParaRPr lang="de-DE" altLang="de-DE" dirty="0">
              <a:ea typeface="ＭＳ Ｐゴシック" panose="020B0600070205080204" pitchFamily="34" charset="-128"/>
            </a:endParaRPr>
          </a:p>
          <a:p>
            <a:pPr marL="0" lvl="1" indent="0" algn="just">
              <a:lnSpc>
                <a:spcPct val="120000"/>
              </a:lnSpc>
              <a:buNone/>
            </a:pPr>
            <a:r>
              <a:rPr lang="en-US" sz="1600" b="1" dirty="0"/>
              <a:t>Synthetic Data</a:t>
            </a: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Hard to generate and annotate large datasets </a:t>
            </a:r>
            <a:r>
              <a:rPr lang="en-US" dirty="0"/>
              <a:t>for in-bed or sleeping poses</a:t>
            </a:r>
          </a:p>
          <a:p>
            <a:pPr lvl="1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Privacy concerns</a:t>
            </a:r>
            <a:endParaRPr lang="en-US" dirty="0"/>
          </a:p>
        </p:txBody>
      </p:sp>
      <p:sp>
        <p:nvSpPr>
          <p:cNvPr id="15363" name="Titel 9"/>
          <p:cNvSpPr>
            <a:spLocks noGrp="1"/>
          </p:cNvSpPr>
          <p:nvPr>
            <p:ph type="title"/>
          </p:nvPr>
        </p:nvSpPr>
        <p:spPr bwMode="auto">
          <a:xfrm>
            <a:off x="384175" y="201613"/>
            <a:ext cx="11483975" cy="542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000" b="1" dirty="0"/>
              <a:t>Pose Estimation of Occluded Humans in Horizontal Positions</a:t>
            </a:r>
            <a:endParaRPr lang="de-DE" altLang="de-DE" dirty="0">
              <a:ea typeface="ＭＳ Ｐゴシック" panose="020B0600070205080204" pitchFamily="34" charset="-128"/>
            </a:endParaRPr>
          </a:p>
        </p:txBody>
      </p:sp>
      <p:sp>
        <p:nvSpPr>
          <p:cNvPr id="15364" name="Inhaltsplatzhalter 3"/>
          <p:cNvSpPr>
            <a:spLocks noGrp="1"/>
          </p:cNvSpPr>
          <p:nvPr>
            <p:ph idx="1"/>
          </p:nvPr>
        </p:nvSpPr>
        <p:spPr bwMode="auto">
          <a:xfrm>
            <a:off x="384175" y="1152525"/>
            <a:ext cx="11483975" cy="25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Motivation</a:t>
            </a:r>
            <a:endParaRPr lang="de-DE" altLang="de-DE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 descr="A collage of two people on skis&#10;&#10;Description automatically generated">
            <a:extLst>
              <a:ext uri="{FF2B5EF4-FFF2-40B4-BE49-F238E27FC236}">
                <a16:creationId xmlns:a16="http://schemas.microsoft.com/office/drawing/2014/main" id="{1458322E-94AF-C7BB-F509-CA4CB7281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162" y="1049363"/>
            <a:ext cx="5736063" cy="4464000"/>
          </a:xfrm>
          <a:prstGeom prst="rect">
            <a:avLst/>
          </a:prstGeom>
        </p:spPr>
      </p:pic>
      <p:pic>
        <p:nvPicPr>
          <p:cNvPr id="3" name="Graphic 2" descr="Sleep with solid fill">
            <a:extLst>
              <a:ext uri="{FF2B5EF4-FFF2-40B4-BE49-F238E27FC236}">
                <a16:creationId xmlns:a16="http://schemas.microsoft.com/office/drawing/2014/main" id="{A0ED56D2-7531-5137-FE48-490EA8FD6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6993" y="13496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FE7E-DA72-EF1D-60A5-EC4D78E9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</p:spPr>
        <p:txBody>
          <a:bodyPr/>
          <a:lstStyle/>
          <a:p>
            <a:r>
              <a:rPr lang="en-US" dirty="0"/>
              <a:t>Results Summary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50638A-FEC9-59AB-3896-C99AE05F48AD}"/>
              </a:ext>
            </a:extLst>
          </p:cNvPr>
          <p:cNvGraphicFramePr>
            <a:graphicFrameLocks noGrp="1"/>
          </p:cNvGraphicFramePr>
          <p:nvPr/>
        </p:nvGraphicFramePr>
        <p:xfrm>
          <a:off x="444494" y="1677479"/>
          <a:ext cx="11303011" cy="350304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78330">
                  <a:extLst>
                    <a:ext uri="{9D8B030D-6E8A-4147-A177-3AD203B41FA5}">
                      <a16:colId xmlns:a16="http://schemas.microsoft.com/office/drawing/2014/main" val="3682630811"/>
                    </a:ext>
                  </a:extLst>
                </a:gridCol>
                <a:gridCol w="1544133">
                  <a:extLst>
                    <a:ext uri="{9D8B030D-6E8A-4147-A177-3AD203B41FA5}">
                      <a16:colId xmlns:a16="http://schemas.microsoft.com/office/drawing/2014/main" val="2103137254"/>
                    </a:ext>
                  </a:extLst>
                </a:gridCol>
                <a:gridCol w="2458911">
                  <a:extLst>
                    <a:ext uri="{9D8B030D-6E8A-4147-A177-3AD203B41FA5}">
                      <a16:colId xmlns:a16="http://schemas.microsoft.com/office/drawing/2014/main" val="3768487477"/>
                    </a:ext>
                  </a:extLst>
                </a:gridCol>
                <a:gridCol w="1544133">
                  <a:extLst>
                    <a:ext uri="{9D8B030D-6E8A-4147-A177-3AD203B41FA5}">
                      <a16:colId xmlns:a16="http://schemas.microsoft.com/office/drawing/2014/main" val="16173907"/>
                    </a:ext>
                  </a:extLst>
                </a:gridCol>
                <a:gridCol w="1544133">
                  <a:extLst>
                    <a:ext uri="{9D8B030D-6E8A-4147-A177-3AD203B41FA5}">
                      <a16:colId xmlns:a16="http://schemas.microsoft.com/office/drawing/2014/main" val="3354775311"/>
                    </a:ext>
                  </a:extLst>
                </a:gridCol>
                <a:gridCol w="2333371">
                  <a:extLst>
                    <a:ext uri="{9D8B030D-6E8A-4147-A177-3AD203B41FA5}">
                      <a16:colId xmlns:a16="http://schemas.microsoft.com/office/drawing/2014/main" val="1460433059"/>
                    </a:ext>
                  </a:extLst>
                </a:gridCol>
              </a:tblGrid>
              <a:tr h="448183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Pose </a:t>
                      </a:r>
                      <a:r>
                        <a:rPr lang="en-US" sz="1800" i="1" dirty="0"/>
                        <a:t>mAP</a:t>
                      </a:r>
                      <a:r>
                        <a:rPr lang="en-US" sz="1800" i="1" baseline="-25000" dirty="0"/>
                        <a:t>50</a:t>
                      </a:r>
                      <a:endParaRPr lang="en-US" i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675484"/>
                  </a:ext>
                </a:extLst>
              </a:tr>
              <a:tr h="448183">
                <a:tc gridSpan="6"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en-US" sz="1800" b="1" baseline="0" dirty="0"/>
                        <a:t>RealPose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r>
                        <a:rPr lang="en-US" sz="1800" b="1" baseline="0" dirty="0"/>
                        <a:t>RealPose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1800"/>
                        </a:spcAft>
                      </a:pPr>
                      <a:endParaRPr lang="en-US" sz="2800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61025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SLP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Pre-trained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With 100% Synthetic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2.5% Real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10% Real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Domain Adaptation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810388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cover1 + 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0.351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0.858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37532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/>
                      <a:endParaRPr lang="en-US" i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endParaRPr lang="en-US" sz="1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825492"/>
                  </a:ext>
                </a:extLst>
              </a:tr>
              <a:tr h="448183">
                <a:tc gridSpan="6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RandPose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RandPose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00282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SLP 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Pre-trained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With 100% Synthetic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2.5% Real</a:t>
                      </a:r>
                      <a:endParaRPr lang="en-US" b="1" baseline="-25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10% Real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Domain Adaptation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21552"/>
                  </a:ext>
                </a:extLst>
              </a:tr>
              <a:tr h="44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cover1 + cover2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0.351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0.873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0.714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301556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2F9EA6B-A349-8AA5-F625-51EFA68EF7F4}"/>
              </a:ext>
            </a:extLst>
          </p:cNvPr>
          <p:cNvSpPr/>
          <p:nvPr/>
        </p:nvSpPr>
        <p:spPr>
          <a:xfrm>
            <a:off x="10441213" y="282580"/>
            <a:ext cx="1366787" cy="489901"/>
          </a:xfrm>
          <a:prstGeom prst="roundRect">
            <a:avLst/>
          </a:prstGeom>
          <a:solidFill>
            <a:schemeClr val="bg2">
              <a:lumMod val="60000"/>
              <a:lumOff val="40000"/>
              <a:alpha val="63000"/>
            </a:schemeClr>
          </a:solidFill>
          <a:ln w="38100">
            <a:solidFill>
              <a:srgbClr val="0F2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DE" sz="1600" b="1" dirty="0">
                <a:solidFill>
                  <a:srgbClr val="000000"/>
                </a:solidFill>
                <a:latin typeface="ZEISS Frutiger Next W1G"/>
              </a:rPr>
              <a:t>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OLO</a:t>
            </a: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v7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362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A5A9F-C844-A7D3-117A-DB68262D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Summary: Qualitative Example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3F8AC0-266D-8D4A-979C-E28ECBA090E3}"/>
              </a:ext>
            </a:extLst>
          </p:cNvPr>
          <p:cNvGrpSpPr/>
          <p:nvPr/>
        </p:nvGrpSpPr>
        <p:grpSpPr>
          <a:xfrm>
            <a:off x="868680" y="1089659"/>
            <a:ext cx="10454640" cy="4755377"/>
            <a:chOff x="680720" y="1096770"/>
            <a:chExt cx="10830560" cy="48959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B9FC50-C947-FC12-52C4-74D16AF9B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2"/>
            <a:stretch/>
          </p:blipFill>
          <p:spPr>
            <a:xfrm>
              <a:off x="680720" y="1096770"/>
              <a:ext cx="10830560" cy="424894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0D8269-AD06-C890-AEEC-7867D25B7FBF}"/>
                </a:ext>
              </a:extLst>
            </p:cNvPr>
            <p:cNvSpPr txBox="1"/>
            <p:nvPr/>
          </p:nvSpPr>
          <p:spPr>
            <a:xfrm>
              <a:off x="995871" y="5407968"/>
              <a:ext cx="1814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Pre-trained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25C08-1AB7-0815-AE1C-223FF110AD88}"/>
                </a:ext>
              </a:extLst>
            </p:cNvPr>
            <p:cNvSpPr txBox="1"/>
            <p:nvPr/>
          </p:nvSpPr>
          <p:spPr>
            <a:xfrm>
              <a:off x="4051678" y="5407968"/>
              <a:ext cx="13948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Ground Truth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D40E04-F34D-71E9-F7CE-E3C0EF34928D}"/>
                </a:ext>
              </a:extLst>
            </p:cNvPr>
            <p:cNvSpPr txBox="1"/>
            <p:nvPr/>
          </p:nvSpPr>
          <p:spPr>
            <a:xfrm>
              <a:off x="6278375" y="5407968"/>
              <a:ext cx="2397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Synthetic data and Domain adaptation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EB3F96-3F73-DCD8-EC88-FB9B0A905043}"/>
                </a:ext>
              </a:extLst>
            </p:cNvPr>
            <p:cNvSpPr txBox="1"/>
            <p:nvPr/>
          </p:nvSpPr>
          <p:spPr>
            <a:xfrm>
              <a:off x="9113520" y="5407968"/>
              <a:ext cx="2397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Mixed training with 10% real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6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platzhalter 7"/>
          <p:cNvSpPr>
            <a:spLocks noGrp="1"/>
          </p:cNvSpPr>
          <p:nvPr>
            <p:ph type="body" sz="quarter" idx="14"/>
          </p:nvPr>
        </p:nvSpPr>
        <p:spPr bwMode="auto">
          <a:xfrm>
            <a:off x="382588" y="1684338"/>
            <a:ext cx="7561262" cy="3986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de-DE" dirty="0">
                <a:latin typeface="+mn-lt"/>
                <a:ea typeface="ＭＳ Ｐゴシック" panose="020B0600070205080204" pitchFamily="34" charset="-128"/>
              </a:rPr>
              <a:t>Retraining with synthetic data significantly increased the accuracy of the pre-trained model</a:t>
            </a:r>
          </a:p>
          <a:p>
            <a:pPr eaLnBrk="1" hangingPunct="1">
              <a:lnSpc>
                <a:spcPct val="120000"/>
              </a:lnSpc>
            </a:pPr>
            <a:endParaRPr lang="en-US" altLang="de-DE" dirty="0">
              <a:latin typeface="+mn-lt"/>
              <a:ea typeface="ＭＳ Ｐゴシック" panose="020B0600070205080204" pitchFamily="34" charset="-128"/>
            </a:endParaRPr>
          </a:p>
          <a:p>
            <a:pPr algn="l">
              <a:lnSpc>
                <a:spcPct val="120000"/>
              </a:lnSpc>
            </a:pPr>
            <a:r>
              <a:rPr lang="en-US" altLang="de-DE" dirty="0">
                <a:latin typeface="+mn-lt"/>
                <a:ea typeface="Arial" panose="020B0604020202020204" pitchFamily="34" charset="0"/>
              </a:rPr>
              <a:t>Mixed training: Significant increase in accuracy with little real data</a:t>
            </a:r>
          </a:p>
          <a:p>
            <a:pPr algn="l">
              <a:lnSpc>
                <a:spcPct val="120000"/>
              </a:lnSpc>
            </a:pPr>
            <a:endParaRPr lang="en-US" altLang="de-DE" dirty="0">
              <a:latin typeface="+mn-lt"/>
              <a:ea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de-DE" dirty="0">
                <a:latin typeface="+mn-lt"/>
                <a:ea typeface="Arial" panose="020B0604020202020204" pitchFamily="34" charset="0"/>
              </a:rPr>
              <a:t>The RandPose dataset is the better dataset due to the higher representation of extreme poses</a:t>
            </a:r>
          </a:p>
          <a:p>
            <a:pPr algn="l">
              <a:lnSpc>
                <a:spcPct val="120000"/>
              </a:lnSpc>
            </a:pPr>
            <a:endParaRPr lang="en-US" altLang="de-DE" dirty="0">
              <a:latin typeface="+mn-lt"/>
              <a:ea typeface="Arial" panose="020B060402020202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altLang="de-DE" dirty="0">
                <a:latin typeface="+mn-lt"/>
                <a:ea typeface="Arial" panose="020B0604020202020204" pitchFamily="34" charset="0"/>
              </a:rPr>
              <a:t>Transfer learning in combination with small-scale synthetic datasets can substantially reduce the dependence on large-scale real datasets </a:t>
            </a:r>
          </a:p>
          <a:p>
            <a:pPr algn="l">
              <a:lnSpc>
                <a:spcPct val="120000"/>
              </a:lnSpc>
            </a:pPr>
            <a:endParaRPr lang="de-DE" altLang="de-DE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7411" name="Titel 5"/>
          <p:cNvSpPr>
            <a:spLocks noGrp="1"/>
          </p:cNvSpPr>
          <p:nvPr>
            <p:ph type="title"/>
          </p:nvPr>
        </p:nvSpPr>
        <p:spPr bwMode="auto">
          <a:xfrm>
            <a:off x="384175" y="201613"/>
            <a:ext cx="11483975" cy="542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ea typeface="ＭＳ Ｐゴシック" panose="020B0600070205080204" pitchFamily="34" charset="-128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5036A-F12A-8088-B437-03C19EF88F7A}"/>
              </a:ext>
            </a:extLst>
          </p:cNvPr>
          <p:cNvSpPr txBox="1"/>
          <p:nvPr/>
        </p:nvSpPr>
        <p:spPr>
          <a:xfrm>
            <a:off x="3638075" y="5378162"/>
            <a:ext cx="1050288" cy="584775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tx2"/>
                </a:solidFill>
              </a:rPr>
              <a:t>QnA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7BB50-6E62-4E66-7414-186E6EBCA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E4558-DD30-12D5-A002-7DE7FE07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EB1D-2143-CCD1-3201-21EA2E891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-Shape 43">
            <a:extLst>
              <a:ext uri="{FF2B5EF4-FFF2-40B4-BE49-F238E27FC236}">
                <a16:creationId xmlns:a16="http://schemas.microsoft.com/office/drawing/2014/main" id="{0ECD1623-0D54-DF6C-2DD2-15E7140E444D}"/>
              </a:ext>
            </a:extLst>
          </p:cNvPr>
          <p:cNvSpPr/>
          <p:nvPr/>
        </p:nvSpPr>
        <p:spPr>
          <a:xfrm>
            <a:off x="457200" y="855355"/>
            <a:ext cx="4734560" cy="5147290"/>
          </a:xfrm>
          <a:prstGeom prst="corner">
            <a:avLst>
              <a:gd name="adj1" fmla="val 49201"/>
              <a:gd name="adj2" fmla="val 39542"/>
            </a:avLst>
          </a:prstGeom>
          <a:pattFill prst="wdUpDiag">
            <a:fgClr>
              <a:srgbClr val="FFCC00"/>
            </a:fgClr>
            <a:bgClr>
              <a:schemeClr val="bg1"/>
            </a:bgClr>
          </a:pattFill>
          <a:ln w="57150">
            <a:solidFill>
              <a:srgbClr val="FDB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6386" name="Titel 5"/>
          <p:cNvSpPr>
            <a:spLocks noGrp="1"/>
          </p:cNvSpPr>
          <p:nvPr>
            <p:ph type="title"/>
          </p:nvPr>
        </p:nvSpPr>
        <p:spPr bwMode="auto">
          <a:xfrm>
            <a:off x="384175" y="201613"/>
            <a:ext cx="11483975" cy="542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r>
              <a:rPr lang="en-US" altLang="de-DE" dirty="0">
                <a:ea typeface="ＭＳ Ｐゴシック" panose="020B0600070205080204" pitchFamily="34" charset="-128"/>
              </a:rPr>
              <a:t>Master’s Thesis: </a:t>
            </a:r>
            <a:r>
              <a:rPr lang="de-DE" altLang="de-DE" dirty="0">
                <a:ea typeface="ＭＳ Ｐゴシック" panose="020B0600070205080204" pitchFamily="34" charset="-128"/>
              </a:rPr>
              <a:t>Outline</a:t>
            </a:r>
          </a:p>
        </p:txBody>
      </p:sp>
      <p:pic>
        <p:nvPicPr>
          <p:cNvPr id="43" name="Picture 42" descr="A diagram of a person's figure&#10;&#10;Description automatically generated with medium confidence">
            <a:extLst>
              <a:ext uri="{FF2B5EF4-FFF2-40B4-BE49-F238E27FC236}">
                <a16:creationId xmlns:a16="http://schemas.microsoft.com/office/drawing/2014/main" id="{F5D2A9FB-07AF-97C3-E87A-3B0F05D4CD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1" y="855355"/>
            <a:ext cx="11081847" cy="524113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7994D44-2240-4117-A9C6-A0F19677A7C2}"/>
              </a:ext>
            </a:extLst>
          </p:cNvPr>
          <p:cNvSpPr/>
          <p:nvPr/>
        </p:nvSpPr>
        <p:spPr>
          <a:xfrm>
            <a:off x="552911" y="5381411"/>
            <a:ext cx="1625600" cy="50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D710A-9290-010C-5BF4-371147E1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Real Dataset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C9B5B5-52F3-5B60-959D-A8492CAE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F2DB3"/>
                </a:solidFill>
              </a:rPr>
              <a:t>S</a:t>
            </a:r>
            <a:r>
              <a:rPr lang="en-US" sz="2000" dirty="0"/>
              <a:t>imultaneously-collected multimodal </a:t>
            </a:r>
            <a:r>
              <a:rPr lang="en-US" sz="2000" dirty="0">
                <a:solidFill>
                  <a:srgbClr val="0F2DB3"/>
                </a:solidFill>
              </a:rPr>
              <a:t>L</a:t>
            </a:r>
            <a:r>
              <a:rPr lang="en-US" sz="2000" dirty="0"/>
              <a:t>ying </a:t>
            </a:r>
            <a:r>
              <a:rPr lang="en-US" sz="2000" dirty="0">
                <a:solidFill>
                  <a:srgbClr val="0F2DB3"/>
                </a:solidFill>
              </a:rPr>
              <a:t>P</a:t>
            </a:r>
            <a:r>
              <a:rPr lang="en-US" sz="2000" dirty="0"/>
              <a:t>ose (</a:t>
            </a:r>
            <a:r>
              <a:rPr lang="en-US" sz="2000" dirty="0">
                <a:solidFill>
                  <a:srgbClr val="0F2DB3"/>
                </a:solidFill>
              </a:rPr>
              <a:t>SLP</a:t>
            </a:r>
            <a:r>
              <a:rPr lang="en-US" sz="2000" dirty="0"/>
              <a:t>) dataset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836805-8A9E-C171-AE4B-462BB015D3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109 participants: total 14715 samples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Overhead images in four modalities: </a:t>
            </a:r>
            <a:r>
              <a:rPr lang="en-US" b="1" dirty="0"/>
              <a:t>RGB</a:t>
            </a:r>
            <a:r>
              <a:rPr lang="en-US" dirty="0"/>
              <a:t>, LWIR, Depth, and Pressure Maps.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Three cover conditions: </a:t>
            </a:r>
            <a:r>
              <a:rPr lang="en-US" b="1" i="1" dirty="0"/>
              <a:t>uncover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b="1" i="1" dirty="0"/>
              <a:t>cover1</a:t>
            </a:r>
            <a:r>
              <a:rPr lang="en-US" i="1" dirty="0"/>
              <a:t> </a:t>
            </a:r>
            <a:r>
              <a:rPr lang="en-US" dirty="0"/>
              <a:t>(≈ 1 mm thickness),</a:t>
            </a:r>
            <a:r>
              <a:rPr lang="en-US" i="1" dirty="0"/>
              <a:t> </a:t>
            </a:r>
            <a:r>
              <a:rPr lang="en-US" b="1" i="1" dirty="0"/>
              <a:t>cover2</a:t>
            </a:r>
            <a:r>
              <a:rPr lang="en-US" i="1" dirty="0"/>
              <a:t> </a:t>
            </a:r>
            <a:r>
              <a:rPr lang="en-US" dirty="0"/>
              <a:t>(≈ 3 mm thickness).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562756-8BBC-864B-F908-2243ED138F72}"/>
              </a:ext>
            </a:extLst>
          </p:cNvPr>
          <p:cNvGrpSpPr/>
          <p:nvPr/>
        </p:nvGrpSpPr>
        <p:grpSpPr>
          <a:xfrm>
            <a:off x="1433512" y="2992120"/>
            <a:ext cx="9324975" cy="2917890"/>
            <a:chOff x="1433512" y="3429000"/>
            <a:chExt cx="9324975" cy="29178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4E4DC7-1A81-EE8A-84E5-4BC5AF6B2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512" y="3429000"/>
              <a:ext cx="9324975" cy="27447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8AD7B6-E282-C2F4-BEEC-9611ACABC13E}"/>
                </a:ext>
              </a:extLst>
            </p:cNvPr>
            <p:cNvSpPr txBox="1"/>
            <p:nvPr/>
          </p:nvSpPr>
          <p:spPr>
            <a:xfrm>
              <a:off x="1899138" y="6100669"/>
              <a:ext cx="67345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uncover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E4EF0B-1CB2-40AB-02BF-117D45B1642D}"/>
                </a:ext>
              </a:extLst>
            </p:cNvPr>
            <p:cNvSpPr txBox="1"/>
            <p:nvPr/>
          </p:nvSpPr>
          <p:spPr>
            <a:xfrm>
              <a:off x="3487785" y="6100669"/>
              <a:ext cx="56284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cover1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B5369E-4E69-6A60-AFF3-5ADA89347B1C}"/>
                </a:ext>
              </a:extLst>
            </p:cNvPr>
            <p:cNvSpPr txBox="1"/>
            <p:nvPr/>
          </p:nvSpPr>
          <p:spPr>
            <a:xfrm>
              <a:off x="5082251" y="6100668"/>
              <a:ext cx="56284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cover2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0FD8F6-4E0D-DD0C-64F2-25D4132A4D12}"/>
                </a:ext>
              </a:extLst>
            </p:cNvPr>
            <p:cNvSpPr txBox="1"/>
            <p:nvPr/>
          </p:nvSpPr>
          <p:spPr>
            <a:xfrm>
              <a:off x="6650467" y="6100668"/>
              <a:ext cx="67345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uncover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57175B-6A3A-D186-1717-E0E2E0DAD64C}"/>
                </a:ext>
              </a:extLst>
            </p:cNvPr>
            <p:cNvSpPr txBox="1"/>
            <p:nvPr/>
          </p:nvSpPr>
          <p:spPr>
            <a:xfrm>
              <a:off x="8252924" y="6100668"/>
              <a:ext cx="56284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cover1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91A81F-860B-AB70-FC85-5A634F9F8DA2}"/>
                </a:ext>
              </a:extLst>
            </p:cNvPr>
            <p:cNvSpPr txBox="1"/>
            <p:nvPr/>
          </p:nvSpPr>
          <p:spPr>
            <a:xfrm>
              <a:off x="9744773" y="6100667"/>
              <a:ext cx="56284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cover2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14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6D4A781-27D6-6433-284C-DFF1141A3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Previously Generated Synthetic Data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047CA9-0276-9E65-5AD3-AF09E5F003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8" b="15798"/>
          <a:stretch/>
        </p:blipFill>
        <p:spPr>
          <a:xfrm>
            <a:off x="518320" y="949009"/>
            <a:ext cx="3214695" cy="2411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9CA090-B045-8791-B24F-6A8F46DE4B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0" y="3535256"/>
            <a:ext cx="3214694" cy="2411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E3E0F4-EBD4-53E2-976E-40C429710E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0" r="18370"/>
          <a:stretch/>
        </p:blipFill>
        <p:spPr>
          <a:xfrm>
            <a:off x="4488654" y="949009"/>
            <a:ext cx="3214693" cy="2411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7F96C4-3E03-A691-BE9E-9820A9CC42E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4" r="26737" b="19813"/>
          <a:stretch/>
        </p:blipFill>
        <p:spPr>
          <a:xfrm>
            <a:off x="8464096" y="3535255"/>
            <a:ext cx="3209588" cy="2407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8F875B-3032-877B-B291-A471739769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21384" r="8850" b="2701"/>
          <a:stretch/>
        </p:blipFill>
        <p:spPr>
          <a:xfrm>
            <a:off x="4488654" y="3535256"/>
            <a:ext cx="3214691" cy="2411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41A1D9-DD8D-6361-04E2-953940F5FA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989" y="949009"/>
            <a:ext cx="3214695" cy="24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8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B009-C0E2-A93D-E947-8F0141B3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201600"/>
            <a:ext cx="11484000" cy="543600"/>
          </a:xfrm>
        </p:spPr>
        <p:txBody>
          <a:bodyPr/>
          <a:lstStyle/>
          <a:p>
            <a:r>
              <a:rPr lang="en-US" dirty="0"/>
              <a:t>Adapting the Synthetic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4FD31-2916-11B9-B324-6C80B4D3E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00" y="1152000"/>
            <a:ext cx="11484000" cy="252000"/>
          </a:xfrm>
        </p:spPr>
        <p:txBody>
          <a:bodyPr/>
          <a:lstStyle/>
          <a:p>
            <a:r>
              <a:rPr lang="en-US" dirty="0"/>
              <a:t>Bridging the Reality Gap: Domain Randomization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29EFD-204D-2426-E69F-60DB317A8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7" y="1684801"/>
            <a:ext cx="11484000" cy="3751263"/>
          </a:xfrm>
        </p:spPr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Adding diversity in colors, textures, materials, and lighting.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HDRI Backgrounds: Random HSV values, light intensity, and orientation.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Blanket and Ground plane materials: diverse colors, roughness, reflectivity, patterns, and textures.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Characters hair, skin, and clothing: Random HSV values.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3E3A66-304B-AD24-D154-DE076F6EFA02}"/>
              </a:ext>
            </a:extLst>
          </p:cNvPr>
          <p:cNvGrpSpPr/>
          <p:nvPr/>
        </p:nvGrpSpPr>
        <p:grpSpPr>
          <a:xfrm>
            <a:off x="821259" y="3235730"/>
            <a:ext cx="10549482" cy="2620626"/>
            <a:chOff x="821259" y="3648902"/>
            <a:chExt cx="10549482" cy="284890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3AF74F-93FC-3B65-2B1C-E8D7DCA58A09}"/>
                </a:ext>
              </a:extLst>
            </p:cNvPr>
            <p:cNvGrpSpPr/>
            <p:nvPr/>
          </p:nvGrpSpPr>
          <p:grpSpPr>
            <a:xfrm>
              <a:off x="821259" y="3648902"/>
              <a:ext cx="10549482" cy="2398732"/>
              <a:chOff x="513681" y="3944794"/>
              <a:chExt cx="10549482" cy="239873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CB458E-0538-F1E5-79E7-BE2F1E8EFEB3}"/>
                  </a:ext>
                </a:extLst>
              </p:cNvPr>
              <p:cNvGrpSpPr/>
              <p:nvPr/>
            </p:nvGrpSpPr>
            <p:grpSpPr>
              <a:xfrm>
                <a:off x="8569744" y="3944794"/>
                <a:ext cx="2493419" cy="2398732"/>
                <a:chOff x="9100478" y="3743213"/>
                <a:chExt cx="2698831" cy="2596344"/>
              </a:xfrm>
            </p:grpSpPr>
            <p:pic>
              <p:nvPicPr>
                <p:cNvPr id="17" name="Picture 6" descr="Urban camo fabric">
                  <a:extLst>
                    <a:ext uri="{FF2B5EF4-FFF2-40B4-BE49-F238E27FC236}">
                      <a16:creationId xmlns:a16="http://schemas.microsoft.com/office/drawing/2014/main" id="{D7636852-14AC-314E-5E3D-4C09463E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01137" y="3743213"/>
                  <a:ext cx="1298172" cy="1298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8" descr="Procedural Iridescent Material">
                  <a:extLst>
                    <a:ext uri="{FF2B5EF4-FFF2-40B4-BE49-F238E27FC236}">
                      <a16:creationId xmlns:a16="http://schemas.microsoft.com/office/drawing/2014/main" id="{411F79E5-C113-AC9E-A222-5C0D3F7EBD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0478" y="5041385"/>
                  <a:ext cx="1298172" cy="1298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18" descr="Fabric Christmas theme">
                  <a:extLst>
                    <a:ext uri="{FF2B5EF4-FFF2-40B4-BE49-F238E27FC236}">
                      <a16:creationId xmlns:a16="http://schemas.microsoft.com/office/drawing/2014/main" id="{00B344BC-0A36-A3EE-AE57-7AAC56742E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97926" y="5041385"/>
                  <a:ext cx="1295650" cy="12956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12" descr="Procedural Satin">
                  <a:extLst>
                    <a:ext uri="{FF2B5EF4-FFF2-40B4-BE49-F238E27FC236}">
                      <a16:creationId xmlns:a16="http://schemas.microsoft.com/office/drawing/2014/main" id="{5C00054C-973F-A230-9E33-B2DF6A01D6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00478" y="3743213"/>
                  <a:ext cx="1298172" cy="12981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947A5C3-9F56-F35D-0237-1280DE677CC2}"/>
                  </a:ext>
                </a:extLst>
              </p:cNvPr>
              <p:cNvGrpSpPr/>
              <p:nvPr/>
            </p:nvGrpSpPr>
            <p:grpSpPr>
              <a:xfrm>
                <a:off x="513681" y="4023727"/>
                <a:ext cx="7523446" cy="2317471"/>
                <a:chOff x="661471" y="2541542"/>
                <a:chExt cx="11012210" cy="3392127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4B71723-4BFC-0903-A635-6D69630A6E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1471" y="2541543"/>
                  <a:ext cx="3214666" cy="160183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785F4D06-3A06-453F-F0F3-4119223718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5498" y="2541543"/>
                  <a:ext cx="3225728" cy="160183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541547A-A370-23DC-F1E3-B23AF97918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59015" y="2541542"/>
                  <a:ext cx="3214666" cy="1604037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E96679E8-BBD6-A319-99A4-D17A166F6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5586" y="4331837"/>
                  <a:ext cx="3210255" cy="1601832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76CF8C4-D590-C3D8-051E-E6580DAEBB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3782" y="4331837"/>
                  <a:ext cx="3216848" cy="160183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23E28F06-9506-8D24-660E-1BB0D79C0E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59014" y="4331836"/>
                  <a:ext cx="3214663" cy="1601831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034E52-8F3E-E48E-AB14-4BEE1DC1565C}"/>
                </a:ext>
              </a:extLst>
            </p:cNvPr>
            <p:cNvSpPr txBox="1"/>
            <p:nvPr/>
          </p:nvSpPr>
          <p:spPr>
            <a:xfrm>
              <a:off x="3588601" y="6230141"/>
              <a:ext cx="1866859" cy="267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dirty="0"/>
                <a:t>HDRI Backgrounds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532B96-AD53-83EE-CC76-D02B8AB4CED8}"/>
                </a:ext>
              </a:extLst>
            </p:cNvPr>
            <p:cNvSpPr txBox="1"/>
            <p:nvPr/>
          </p:nvSpPr>
          <p:spPr>
            <a:xfrm>
              <a:off x="9776922" y="6240864"/>
              <a:ext cx="78297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600" dirty="0"/>
                <a:t>Materials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28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B009-C0E2-A93D-E947-8F0141B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Adapting the Synthetic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4FD31-2916-11B9-B324-6C80B4D3E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Increasing the Pose Diversity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29EFD-204D-2426-E69F-60DB317A8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Wider representation of the complex poses of humans under the cover.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Random joint angle variations </a:t>
            </a:r>
          </a:p>
          <a:p>
            <a:pPr marL="71755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Every rotation joint is rotated by an angle along each axis in each frame of the scene.</a:t>
            </a:r>
          </a:p>
          <a:p>
            <a:pPr marL="717550" lvl="1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angle is uniformly sampled from a range of -5 to 5 degrees.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CA46BE3-8F15-63D2-EAF6-FF25ABF5644D}"/>
              </a:ext>
            </a:extLst>
          </p:cNvPr>
          <p:cNvGraphicFramePr>
            <a:graphicFrameLocks noGrp="1"/>
          </p:cNvGraphicFramePr>
          <p:nvPr/>
        </p:nvGraphicFramePr>
        <p:xfrm>
          <a:off x="546245" y="3240676"/>
          <a:ext cx="11157744" cy="2465324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578872">
                  <a:extLst>
                    <a:ext uri="{9D8B030D-6E8A-4147-A177-3AD203B41FA5}">
                      <a16:colId xmlns:a16="http://schemas.microsoft.com/office/drawing/2014/main" val="791950377"/>
                    </a:ext>
                  </a:extLst>
                </a:gridCol>
                <a:gridCol w="5578872">
                  <a:extLst>
                    <a:ext uri="{9D8B030D-6E8A-4147-A177-3AD203B41FA5}">
                      <a16:colId xmlns:a16="http://schemas.microsoft.com/office/drawing/2014/main" val="1491030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RealPose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00"/>
                          </a:solidFill>
                        </a:rPr>
                        <a:t>RandPose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393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b="1" dirty="0"/>
                    </a:p>
                    <a:p>
                      <a:pPr marL="465750" lvl="1" indent="-2857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Base pose: </a:t>
                      </a:r>
                      <a:r>
                        <a:rPr lang="en-US" sz="1600" u="sng" dirty="0"/>
                        <a:t>Realistic poses</a:t>
                      </a:r>
                      <a:r>
                        <a:rPr lang="en-US" sz="1600" u="none" dirty="0"/>
                        <a:t> </a:t>
                      </a:r>
                      <a:r>
                        <a:rPr lang="en-US" sz="1600" dirty="0"/>
                        <a:t>created in previous work.</a:t>
                      </a:r>
                    </a:p>
                    <a:p>
                      <a:pPr marL="465750" marR="0" lvl="1" indent="-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Random </a:t>
                      </a:r>
                      <a:r>
                        <a:rPr lang="en-US" sz="1600" dirty="0"/>
                        <a:t>joint angle variations with simultaneous blanket simulation.</a:t>
                      </a:r>
                    </a:p>
                    <a:p>
                      <a:pPr marL="465750" marR="0" lvl="1" indent="-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Less pose diversity than RandPose.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65750" lvl="1" indent="-285750" algn="l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465750" marR="0" lvl="1" indent="-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Base pose: </a:t>
                      </a:r>
                      <a:r>
                        <a:rPr lang="en-US" sz="16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Randomly generated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465750" marR="0" lvl="1" indent="-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Specific rotation limits (human-like) for the joint angles were chosen for each axes.</a:t>
                      </a:r>
                      <a:r>
                        <a:rPr lang="en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465750" marR="0" lvl="1" indent="-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Base j</a:t>
                      </a:r>
                      <a:r>
                        <a:rPr lang="en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oint angles sampled from Uniform distribution.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465750" marR="0" lvl="1" indent="-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Random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joint angle variations with simultaneous blanket simulation.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03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96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B009-C0E2-A93D-E947-8F0141B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Adapting the Synthetic Dataset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18CBF0-7617-EDE6-8125-88F7460F7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6" y="1541910"/>
            <a:ext cx="2085763" cy="1135006"/>
          </a:xfrm>
        </p:spPr>
        <p:txBody>
          <a:bodyPr/>
          <a:lstStyle/>
          <a:p>
            <a:r>
              <a:rPr lang="en-US" dirty="0"/>
              <a:t>Examples of the randomly generated base poses in the </a:t>
            </a:r>
            <a:r>
              <a:rPr lang="en-US" b="1" dirty="0"/>
              <a:t>RandPose</a:t>
            </a:r>
            <a:r>
              <a:rPr lang="en-US" dirty="0"/>
              <a:t> dataset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303EB-E768-9EB8-85D7-38C8E1001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4513" r="424" b="5346"/>
          <a:stretch/>
        </p:blipFill>
        <p:spPr>
          <a:xfrm>
            <a:off x="2741702" y="3552002"/>
            <a:ext cx="9067181" cy="2371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55F1A-3387-4979-DB73-03D7F6C3F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" t="3970" r="1168" b="5347"/>
          <a:stretch/>
        </p:blipFill>
        <p:spPr>
          <a:xfrm>
            <a:off x="2741702" y="897483"/>
            <a:ext cx="9067182" cy="2423861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72A0748-8E6C-1697-CBFE-39A1636A45B1}"/>
              </a:ext>
            </a:extLst>
          </p:cNvPr>
          <p:cNvSpPr txBox="1">
            <a:spLocks/>
          </p:cNvSpPr>
          <p:nvPr/>
        </p:nvSpPr>
        <p:spPr>
          <a:xfrm>
            <a:off x="383116" y="4422847"/>
            <a:ext cx="2085763" cy="63000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31800" indent="-2159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marL="6477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marL="863600" indent="-215900" algn="l" defTabSz="2159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marL="863600" indent="-215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</a:pPr>
            <a:r>
              <a:rPr lang="en-US" dirty="0"/>
              <a:t>Random Joint angle variations</a:t>
            </a:r>
          </a:p>
        </p:txBody>
      </p:sp>
    </p:spTree>
    <p:extLst>
      <p:ext uri="{BB962C8B-B14F-4D97-AF65-F5344CB8AC3E}">
        <p14:creationId xmlns:p14="http://schemas.microsoft.com/office/powerpoint/2010/main" val="2030784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B009-C0E2-A93D-E947-8F0141B31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</a:t>
            </a:r>
            <a:r>
              <a:rPr lang="en-US" b="1" dirty="0"/>
              <a:t>RealPose Dataset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B17A5-623A-9E10-C565-14E01E6F5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51" y="830857"/>
            <a:ext cx="9462497" cy="51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7536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_Master_RWTH_Institute_16zu9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_Master_RWTH_Verwaltung_ohne_addin_16zu9.pot [Kompatibilitätsmodus]" id="{12157BE7-C41B-4251-A630-7876F5189DEC}" vid="{D5CAF79C-9B5F-40C2-AC3C-45C714C492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Präsentation+16.9</Template>
  <TotalTime>14</TotalTime>
  <Words>1123</Words>
  <Application>Microsoft Office PowerPoint</Application>
  <PresentationFormat>Widescreen</PresentationFormat>
  <Paragraphs>293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Symbol</vt:lpstr>
      <vt:lpstr>Wingdings</vt:lpstr>
      <vt:lpstr>ZEISS Frutiger Next W1G</vt:lpstr>
      <vt:lpstr>Präsentation_Master_RWTH_Institute_16zu9</vt:lpstr>
      <vt:lpstr>Utilizing and Adapting Synthetic Data for Pose Estimation of Occluded Humans in Horizontal Positions</vt:lpstr>
      <vt:lpstr>Pose Estimation of Occluded Humans in Horizontal Positions</vt:lpstr>
      <vt:lpstr>Master’s Thesis: Outline</vt:lpstr>
      <vt:lpstr>Real Dataset</vt:lpstr>
      <vt:lpstr>Previously Generated Synthetic Data</vt:lpstr>
      <vt:lpstr>Adapting the Synthetic Dataset</vt:lpstr>
      <vt:lpstr>Adapting the Synthetic Dataset</vt:lpstr>
      <vt:lpstr>Adapting the Synthetic Dataset</vt:lpstr>
      <vt:lpstr>Examples from RealPose Dataset</vt:lpstr>
      <vt:lpstr>Examples from RandPose Dataset</vt:lpstr>
      <vt:lpstr>Methodology</vt:lpstr>
      <vt:lpstr>Methodology: Domain Adaptation with SWDA</vt:lpstr>
      <vt:lpstr>Baseline: Performance of Pre-trained Models on the SLP dataset</vt:lpstr>
      <vt:lpstr>Training with only Synthetic Data</vt:lpstr>
      <vt:lpstr>Mixed Training: RealPose + Real Data (SLP)</vt:lpstr>
      <vt:lpstr>Mixed Training: RandPose + Real Data (SLP)</vt:lpstr>
      <vt:lpstr>Qualitative results with Mixed Training (RandPose + 2.5% Real Data)</vt:lpstr>
      <vt:lpstr>Qualitative results with Mixed Training (RandPose + 10% Real Data)</vt:lpstr>
      <vt:lpstr>Training with Domain Adaptation (SWDA)</vt:lpstr>
      <vt:lpstr>Results Summary</vt:lpstr>
      <vt:lpstr>Results Summary: Qualitative Example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Atharva Vaidya</dc:creator>
  <cp:lastModifiedBy>Atharva Vaidya</cp:lastModifiedBy>
  <cp:revision>5</cp:revision>
  <dcterms:created xsi:type="dcterms:W3CDTF">2024-01-07T20:39:32Z</dcterms:created>
  <dcterms:modified xsi:type="dcterms:W3CDTF">2024-01-07T20:53:54Z</dcterms:modified>
</cp:coreProperties>
</file>